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1" r:id="rId15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0" y="3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D70BE-FC5C-4EE0-B8A6-BAC487BC5FB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ECE49-D9C8-435C-BF6E-DEBBC1805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8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Launch the previous custom environment</a:t>
            </a:r>
          </a:p>
          <a:p>
            <a:r>
              <a:rPr lang="en-US" dirty="0"/>
              <a:t>Try to navigate the robot by using ‘2D Nav Goal’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84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52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Launch the environment</a:t>
            </a:r>
          </a:p>
          <a:p>
            <a:r>
              <a:rPr lang="en-US" dirty="0"/>
              <a:t>Open a new tab and start video recorder</a:t>
            </a:r>
          </a:p>
          <a:p>
            <a:r>
              <a:rPr lang="en-US" dirty="0"/>
              <a:t>Then open a new tab and run the sequence goal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33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6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 new terminal</a:t>
            </a:r>
          </a:p>
          <a:p>
            <a:r>
              <a:rPr lang="en-US" dirty="0"/>
              <a:t>Check the list of `</a:t>
            </a:r>
            <a:r>
              <a:rPr lang="en-US" dirty="0" err="1"/>
              <a:t>rostopic</a:t>
            </a:r>
            <a:r>
              <a:rPr lang="en-US" dirty="0"/>
              <a:t>`</a:t>
            </a:r>
          </a:p>
          <a:p>
            <a:r>
              <a:rPr lang="en-US" dirty="0"/>
              <a:t>And notice that we have ‘</a:t>
            </a:r>
            <a:r>
              <a:rPr lang="en-US" dirty="0" err="1"/>
              <a:t>move_base</a:t>
            </a:r>
            <a:r>
              <a:rPr lang="en-US" dirty="0"/>
              <a:t>/goal’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6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check what is the message from ‘</a:t>
            </a:r>
            <a:r>
              <a:rPr lang="en-US" dirty="0" err="1"/>
              <a:t>move_base</a:t>
            </a:r>
            <a:r>
              <a:rPr lang="en-US" dirty="0"/>
              <a:t>/goal’</a:t>
            </a:r>
          </a:p>
          <a:p>
            <a:r>
              <a:rPr lang="en-US" dirty="0"/>
              <a:t>Initially there will not be any message output unless we navigate the robot</a:t>
            </a:r>
          </a:p>
          <a:p>
            <a:r>
              <a:rPr lang="en-US" dirty="0"/>
              <a:t>Back to the ‘RVIZ’ and try to navigate the robot again and see the message</a:t>
            </a:r>
          </a:p>
          <a:p>
            <a:r>
              <a:rPr lang="en-US" dirty="0"/>
              <a:t>In the message you can see the position of clicked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python script to the ‘[</a:t>
            </a:r>
            <a:r>
              <a:rPr lang="en-US" dirty="0" err="1"/>
              <a:t>project_ws</a:t>
            </a:r>
            <a:r>
              <a:rPr lang="en-US" dirty="0"/>
              <a:t>]/</a:t>
            </a:r>
            <a:r>
              <a:rPr lang="en-US" dirty="0" err="1"/>
              <a:t>src</a:t>
            </a:r>
            <a:r>
              <a:rPr lang="en-US" dirty="0"/>
              <a:t>/autonomous/scripts’ folder and paste the following code which navigate the robot to the specific position</a:t>
            </a:r>
          </a:p>
          <a:p>
            <a:r>
              <a:rPr lang="en-US" dirty="0"/>
              <a:t>The file must be executable so do the following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7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 new terminal and run the script</a:t>
            </a:r>
          </a:p>
          <a:p>
            <a:r>
              <a:rPr lang="en-US" dirty="0"/>
              <a:t>After execution, the goal position is received and you can see the given position in the message of ‘/</a:t>
            </a:r>
            <a:r>
              <a:rPr lang="en-US" dirty="0" err="1"/>
              <a:t>move_base</a:t>
            </a:r>
            <a:r>
              <a:rPr lang="en-US" dirty="0"/>
              <a:t>/goal’</a:t>
            </a:r>
          </a:p>
          <a:p>
            <a:r>
              <a:rPr lang="en-US" dirty="0"/>
              <a:t>Then the robot starts moving toward the 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10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create a new closed simulation world (a simple room)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75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20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Paste the script and as you can see there are several position sequences and last position where the robot starts</a:t>
            </a:r>
          </a:p>
          <a:p>
            <a:r>
              <a:rPr lang="en-US" dirty="0"/>
              <a:t>Make the new script executable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72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launch the ‘room’ environment and then the robot starts to go to goals as given in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ECE49-D9C8-435C-BF6E-DEBBC18053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1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196560" y="6365880"/>
            <a:ext cx="8714160" cy="720"/>
          </a:xfrm>
          <a:custGeom>
            <a:avLst/>
            <a:gdLst/>
            <a:ahLst/>
            <a:cxnLst/>
            <a:rect l="l" t="t" r="r" b="b"/>
            <a:pathLst>
              <a:path w="8715375" h="1904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bg object 17"/>
          <p:cNvPicPr/>
          <p:nvPr/>
        </p:nvPicPr>
        <p:blipFill>
          <a:blip r:embed="rId14"/>
          <a:stretch/>
        </p:blipFill>
        <p:spPr>
          <a:xfrm>
            <a:off x="7479360" y="411480"/>
            <a:ext cx="1449360" cy="4114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196560" y="1000440"/>
            <a:ext cx="8714160" cy="720"/>
          </a:xfrm>
          <a:custGeom>
            <a:avLst/>
            <a:gdLst/>
            <a:ahLst/>
            <a:cxnLst/>
            <a:rect l="l" t="t" r="r" b="b"/>
            <a:pathLst>
              <a:path w="8715375" h="1905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96560" y="6365880"/>
            <a:ext cx="8714160" cy="720"/>
          </a:xfrm>
          <a:custGeom>
            <a:avLst/>
            <a:gdLst/>
            <a:ahLst/>
            <a:cxnLst/>
            <a:rect l="l" t="t" r="r" b="b"/>
            <a:pathLst>
              <a:path w="8715375" h="1904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4" name="Group 2"/>
          <p:cNvGrpSpPr/>
          <p:nvPr/>
        </p:nvGrpSpPr>
        <p:grpSpPr>
          <a:xfrm>
            <a:off x="251640" y="3187440"/>
            <a:ext cx="8351640" cy="2112840"/>
            <a:chOff x="251640" y="3187440"/>
            <a:chExt cx="8351640" cy="2112840"/>
          </a:xfrm>
        </p:grpSpPr>
        <p:pic>
          <p:nvPicPr>
            <p:cNvPr id="125" name="object 4_1"/>
            <p:cNvPicPr/>
            <p:nvPr/>
          </p:nvPicPr>
          <p:blipFill>
            <a:blip r:embed="rId2"/>
            <a:stretch/>
          </p:blipFill>
          <p:spPr>
            <a:xfrm>
              <a:off x="251640" y="3187440"/>
              <a:ext cx="4967280" cy="2112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6" name="object 5_1"/>
            <p:cNvPicPr/>
            <p:nvPr/>
          </p:nvPicPr>
          <p:blipFill>
            <a:blip r:embed="rId3"/>
            <a:stretch/>
          </p:blipFill>
          <p:spPr>
            <a:xfrm>
              <a:off x="4572000" y="3187440"/>
              <a:ext cx="4031280" cy="2112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7" name="CustomShape 3"/>
          <p:cNvSpPr/>
          <p:nvPr/>
        </p:nvSpPr>
        <p:spPr>
          <a:xfrm>
            <a:off x="1195754" y="1365120"/>
            <a:ext cx="7413646" cy="123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12600" algn="r">
              <a:lnSpc>
                <a:spcPct val="100000"/>
              </a:lnSpc>
              <a:spcBef>
                <a:spcPts val="99"/>
              </a:spcBef>
            </a:pPr>
            <a:r>
              <a:rPr lang="en-US" sz="4000" b="1" i="1" strike="noStrike" spc="-7" dirty="0">
                <a:solidFill>
                  <a:srgbClr val="000000"/>
                </a:solidFill>
                <a:latin typeface="Times New Roman"/>
                <a:ea typeface="DejaVu Sans"/>
              </a:rPr>
              <a:t>Smart</a:t>
            </a:r>
            <a:r>
              <a:rPr lang="en-US" sz="4000" b="1" i="1" strike="noStrike" spc="-32" dirty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4000" b="1" i="1" strike="noStrike" spc="-7" dirty="0">
                <a:solidFill>
                  <a:srgbClr val="000000"/>
                </a:solidFill>
                <a:latin typeface="Times New Roman"/>
                <a:ea typeface="DejaVu Sans"/>
              </a:rPr>
              <a:t>Mobility Engineering Lab</a:t>
            </a:r>
          </a:p>
          <a:p>
            <a:pPr marL="12600" algn="r">
              <a:lnSpc>
                <a:spcPct val="100000"/>
              </a:lnSpc>
              <a:spcBef>
                <a:spcPts val="99"/>
              </a:spcBef>
            </a:pPr>
            <a:r>
              <a:rPr lang="en-US" sz="4000" b="1" i="1" strike="noStrike" spc="-7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US" sz="4000" b="1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ISE</a:t>
            </a:r>
            <a:r>
              <a:rPr lang="en-US" sz="4000" b="1" i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3231</a:t>
            </a:r>
            <a:r>
              <a:rPr lang="en-US" sz="4000" b="1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)</a:t>
            </a:r>
            <a:endParaRPr lang="en-US" sz="4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5167800" y="3352680"/>
            <a:ext cx="3435480" cy="180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1" i="1" strike="noStrike" spc="-8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Week</a:t>
            </a:r>
            <a:r>
              <a:rPr lang="en-US" sz="4000" b="1" i="1" strike="noStrike" spc="-26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_</a:t>
            </a:r>
            <a:r>
              <a:rPr lang="en-US" sz="4000" b="1" i="1" strike="noStrike" spc="-32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4000" b="1" i="1" strike="noStrike" spc="-7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Lecture</a:t>
            </a:r>
            <a:endParaRPr lang="en-US" sz="4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0520" indent="1023480">
              <a:lnSpc>
                <a:spcPct val="120000"/>
              </a:lnSpc>
              <a:spcBef>
                <a:spcPts val="2429"/>
              </a:spcBef>
              <a:tabLst>
                <a:tab pos="0" algn="l"/>
              </a:tabLst>
            </a:pPr>
            <a:r>
              <a:rPr lang="en-US" sz="2400" b="1" strike="noStrike" spc="-7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ISE</a:t>
            </a:r>
            <a:r>
              <a:rPr lang="en-US" sz="2400" b="1" strike="noStrike" spc="-55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2400" b="1" strike="noStrike" spc="-7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Department </a:t>
            </a:r>
            <a:r>
              <a:rPr lang="en-US" sz="2400" b="1" strike="noStrike" spc="-585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2400" b="1" strike="noStrike" spc="-12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Prof.</a:t>
            </a:r>
            <a:r>
              <a:rPr lang="en-US" sz="2400" b="1" strike="noStrike" spc="-4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2400" b="1" strike="noStrike" spc="-7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Mehdi</a:t>
            </a:r>
            <a:r>
              <a:rPr lang="en-US" sz="2400" b="1" strike="noStrike" spc="-4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2400" b="1" strike="noStrike" spc="-7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Pirahandeh</a:t>
            </a:r>
            <a:endParaRPr lang="en-US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9" name="Group 5"/>
          <p:cNvGrpSpPr/>
          <p:nvPr/>
        </p:nvGrpSpPr>
        <p:grpSpPr>
          <a:xfrm>
            <a:off x="252000" y="3187800"/>
            <a:ext cx="8352360" cy="2114280"/>
            <a:chOff x="252000" y="3187800"/>
            <a:chExt cx="8352360" cy="2114280"/>
          </a:xfrm>
        </p:grpSpPr>
        <p:sp>
          <p:nvSpPr>
            <p:cNvPr id="130" name="CustomShape 6"/>
            <p:cNvSpPr/>
            <p:nvPr/>
          </p:nvSpPr>
          <p:spPr>
            <a:xfrm>
              <a:off x="252000" y="3187800"/>
              <a:ext cx="8352360" cy="360"/>
            </a:xfrm>
            <a:custGeom>
              <a:avLst/>
              <a:gdLst/>
              <a:ahLst/>
              <a:cxnLst/>
              <a:rect l="l" t="t" r="r" b="b"/>
              <a:pathLst>
                <a:path w="8353425">
                  <a:moveTo>
                    <a:pt x="0" y="0"/>
                  </a:moveTo>
                  <a:lnTo>
                    <a:pt x="8352929" y="0"/>
                  </a:lnTo>
                </a:path>
              </a:pathLst>
            </a:cu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7"/>
            <p:cNvSpPr/>
            <p:nvPr/>
          </p:nvSpPr>
          <p:spPr>
            <a:xfrm>
              <a:off x="252000" y="5301720"/>
              <a:ext cx="8352360" cy="360"/>
            </a:xfrm>
            <a:custGeom>
              <a:avLst/>
              <a:gdLst/>
              <a:ahLst/>
              <a:cxnLst/>
              <a:rect l="l" t="t" r="r" b="b"/>
              <a:pathLst>
                <a:path w="8353425">
                  <a:moveTo>
                    <a:pt x="0" y="0"/>
                  </a:moveTo>
                  <a:lnTo>
                    <a:pt x="8352929" y="0"/>
                  </a:lnTo>
                </a:path>
              </a:pathLst>
            </a:cu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2" name="CustomShape 8"/>
          <p:cNvSpPr/>
          <p:nvPr/>
        </p:nvSpPr>
        <p:spPr>
          <a:xfrm>
            <a:off x="515520" y="6510600"/>
            <a:ext cx="2907360" cy="397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latin typeface="Arial"/>
              </a:rPr>
              <a:t>Go-to-Goal Sequence</a:t>
            </a:r>
          </a:p>
        </p:txBody>
      </p:sp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0E040-FAEE-AB1A-4EF4-43A8E704BCEC}"/>
              </a:ext>
            </a:extLst>
          </p:cNvPr>
          <p:cNvGrpSpPr/>
          <p:nvPr/>
        </p:nvGrpSpPr>
        <p:grpSpPr>
          <a:xfrm>
            <a:off x="307598" y="5775839"/>
            <a:ext cx="5600643" cy="430267"/>
            <a:chOff x="307598" y="5775839"/>
            <a:chExt cx="5600643" cy="4302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AC2C81-29BA-FCF1-7E3D-A89FC3EF0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598" y="5775839"/>
              <a:ext cx="5600643" cy="43026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757660-D913-123E-ADCF-022C62A097DB}"/>
                </a:ext>
              </a:extLst>
            </p:cNvPr>
            <p:cNvSpPr/>
            <p:nvPr/>
          </p:nvSpPr>
          <p:spPr>
            <a:xfrm>
              <a:off x="315218" y="5791079"/>
              <a:ext cx="706421" cy="2720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BDA4C4D-0853-FEC1-DA6E-E85224FECD10}"/>
              </a:ext>
            </a:extLst>
          </p:cNvPr>
          <p:cNvSpPr txBox="1"/>
          <p:nvPr/>
        </p:nvSpPr>
        <p:spPr>
          <a:xfrm>
            <a:off x="286560" y="5399380"/>
            <a:ext cx="583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Open a new terminal, go to the ‘scripts’ folder and execute the command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AF85B-49F0-988C-F1B6-1DEDFC45D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59" y="916200"/>
            <a:ext cx="4088291" cy="4539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8258BE-8148-D88F-22B2-BA377686A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655" y="1943826"/>
            <a:ext cx="805770" cy="4882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4E2C3-92F0-A33F-B0BC-981243176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327977" y="1943826"/>
            <a:ext cx="145281" cy="4842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BB82CC5-3C07-18F4-0980-69401C33A227}"/>
              </a:ext>
            </a:extLst>
          </p:cNvPr>
          <p:cNvSpPr/>
          <p:nvPr/>
        </p:nvSpPr>
        <p:spPr>
          <a:xfrm>
            <a:off x="1327977" y="1943826"/>
            <a:ext cx="985520" cy="5048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8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latin typeface="Arial"/>
              </a:rPr>
              <a:t>Go-to-Goal Sequence</a:t>
            </a:r>
          </a:p>
        </p:txBody>
      </p:sp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6D1EF-25ED-3307-FAA8-F68428E5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2" y="3914755"/>
            <a:ext cx="5096586" cy="285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2EDBE-8858-6644-D6F0-94BABCAD5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60" y="1589672"/>
            <a:ext cx="6001588" cy="29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2528D4-C0BB-0E74-6171-E6645E87BA1D}"/>
              </a:ext>
            </a:extLst>
          </p:cNvPr>
          <p:cNvSpPr txBox="1"/>
          <p:nvPr/>
        </p:nvSpPr>
        <p:spPr>
          <a:xfrm>
            <a:off x="286560" y="3429000"/>
            <a:ext cx="583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Open a new terminal, execute the command</a:t>
            </a:r>
          </a:p>
        </p:txBody>
      </p:sp>
    </p:spTree>
    <p:extLst>
      <p:ext uri="{BB962C8B-B14F-4D97-AF65-F5344CB8AC3E}">
        <p14:creationId xmlns:p14="http://schemas.microsoft.com/office/powerpoint/2010/main" val="63494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latin typeface="Arial"/>
              </a:rPr>
              <a:t>Video Recorder</a:t>
            </a:r>
          </a:p>
        </p:txBody>
      </p:sp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E4B01-0EFE-E1EC-EBB7-93DC5B5A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356434"/>
            <a:ext cx="6256647" cy="4972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B3785-C2A6-A6B5-A316-329A846CCD55}"/>
              </a:ext>
            </a:extLst>
          </p:cNvPr>
          <p:cNvSpPr txBox="1"/>
          <p:nvPr/>
        </p:nvSpPr>
        <p:spPr>
          <a:xfrm>
            <a:off x="177800" y="9915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video_recorder.py</a:t>
            </a:r>
          </a:p>
        </p:txBody>
      </p:sp>
    </p:spTree>
    <p:extLst>
      <p:ext uri="{BB962C8B-B14F-4D97-AF65-F5344CB8AC3E}">
        <p14:creationId xmlns:p14="http://schemas.microsoft.com/office/powerpoint/2010/main" val="40518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5CD520E3-E130-FDD2-52A5-6B313D3E9B51}"/>
              </a:ext>
            </a:extLst>
          </p:cNvPr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latin typeface="Arial"/>
              </a:rPr>
              <a:t>Video Recorder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3E36F-BF5E-CCA5-7405-D3137300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60" y="1438259"/>
            <a:ext cx="5420481" cy="228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9DF35-8338-AA69-E706-E34192A0D964}"/>
              </a:ext>
            </a:extLst>
          </p:cNvPr>
          <p:cNvSpPr txBox="1"/>
          <p:nvPr/>
        </p:nvSpPr>
        <p:spPr>
          <a:xfrm>
            <a:off x="191310" y="1931001"/>
            <a:ext cx="583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Open a new terminal, start video recorder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ADB2F-A17A-E776-2F13-86AEC64CF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60" y="2284200"/>
            <a:ext cx="4429743" cy="285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EB5E6-9EF3-3D99-2E54-BEEA4D122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80" y="3532406"/>
            <a:ext cx="4305901" cy="209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B374E9-3780-9503-F36E-C03554035A64}"/>
              </a:ext>
            </a:extLst>
          </p:cNvPr>
          <p:cNvSpPr txBox="1"/>
          <p:nvPr/>
        </p:nvSpPr>
        <p:spPr>
          <a:xfrm>
            <a:off x="286560" y="3152001"/>
            <a:ext cx="583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Open a new terminal, start going sequenced goals</a:t>
            </a:r>
          </a:p>
        </p:txBody>
      </p:sp>
    </p:spTree>
    <p:extLst>
      <p:ext uri="{BB962C8B-B14F-4D97-AF65-F5344CB8AC3E}">
        <p14:creationId xmlns:p14="http://schemas.microsoft.com/office/powerpoint/2010/main" val="172847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" name="video1518899743">
            <a:hlinkClick r:id="" action="ppaction://media"/>
            <a:extLst>
              <a:ext uri="{FF2B5EF4-FFF2-40B4-BE49-F238E27FC236}">
                <a16:creationId xmlns:a16="http://schemas.microsoft.com/office/drawing/2014/main" id="{35BDFFAD-1C89-CEEF-70CB-2026A4D6A3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484" y="1270120"/>
            <a:ext cx="8489031" cy="4775080"/>
          </a:xfrm>
          <a:prstGeom prst="rect">
            <a:avLst/>
          </a:prstGeom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5B93A339-80D1-55D1-ACEF-3D55477090C4}"/>
              </a:ext>
            </a:extLst>
          </p:cNvPr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latin typeface="Arial"/>
              </a:rPr>
              <a:t>Video Recorder</a:t>
            </a:r>
          </a:p>
        </p:txBody>
      </p:sp>
    </p:spTree>
    <p:extLst>
      <p:ext uri="{BB962C8B-B14F-4D97-AF65-F5344CB8AC3E}">
        <p14:creationId xmlns:p14="http://schemas.microsoft.com/office/powerpoint/2010/main" val="250493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96560" y="6365880"/>
            <a:ext cx="8714160" cy="720"/>
          </a:xfrm>
          <a:custGeom>
            <a:avLst/>
            <a:gdLst/>
            <a:ahLst/>
            <a:cxnLst/>
            <a:rect l="l" t="t" r="r" b="b"/>
            <a:pathLst>
              <a:path w="8715375" h="1904">
                <a:moveTo>
                  <a:pt x="0" y="0"/>
                </a:moveTo>
                <a:lnTo>
                  <a:pt x="8715375" y="1587"/>
                </a:lnTo>
              </a:path>
            </a:pathLst>
          </a:custGeom>
          <a:noFill/>
          <a:ln w="3816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34" name="Group 2"/>
          <p:cNvGrpSpPr/>
          <p:nvPr/>
        </p:nvGrpSpPr>
        <p:grpSpPr>
          <a:xfrm>
            <a:off x="0" y="411480"/>
            <a:ext cx="9142920" cy="5587920"/>
            <a:chOff x="0" y="411480"/>
            <a:chExt cx="9142920" cy="5587920"/>
          </a:xfrm>
        </p:grpSpPr>
        <p:pic>
          <p:nvPicPr>
            <p:cNvPr id="135" name="object 4_0"/>
            <p:cNvPicPr/>
            <p:nvPr/>
          </p:nvPicPr>
          <p:blipFill>
            <a:blip r:embed="rId2"/>
            <a:stretch/>
          </p:blipFill>
          <p:spPr>
            <a:xfrm>
              <a:off x="7479360" y="411480"/>
              <a:ext cx="1449360" cy="411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6" name="CustomShape 3"/>
            <p:cNvSpPr/>
            <p:nvPr/>
          </p:nvSpPr>
          <p:spPr>
            <a:xfrm>
              <a:off x="0" y="857160"/>
              <a:ext cx="9142920" cy="514224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4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5B9BD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7" name="CustomShape 4"/>
          <p:cNvSpPr/>
          <p:nvPr/>
        </p:nvSpPr>
        <p:spPr>
          <a:xfrm>
            <a:off x="852120" y="2616840"/>
            <a:ext cx="7438680" cy="230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algn="ctr">
              <a:lnSpc>
                <a:spcPts val="6341"/>
              </a:lnSpc>
              <a:spcBef>
                <a:spcPts val="99"/>
              </a:spcBef>
            </a:pPr>
            <a:r>
              <a:rPr lang="en-US" sz="5400" b="1" spc="-1" dirty="0">
                <a:solidFill>
                  <a:srgbClr val="000000"/>
                </a:solidFill>
                <a:latin typeface="Times New Roman"/>
              </a:rPr>
              <a:t>Intruder Detection and</a:t>
            </a:r>
          </a:p>
          <a:p>
            <a:pPr algn="ctr">
              <a:lnSpc>
                <a:spcPts val="6341"/>
              </a:lnSpc>
              <a:spcBef>
                <a:spcPts val="99"/>
              </a:spcBef>
            </a:pPr>
            <a:r>
              <a:rPr lang="en-US" sz="5400" b="1" strike="noStrike" spc="-1" dirty="0">
                <a:solidFill>
                  <a:srgbClr val="000000"/>
                </a:solidFill>
                <a:latin typeface="Times New Roman"/>
              </a:rPr>
              <a:t>Vid</a:t>
            </a:r>
            <a:r>
              <a:rPr lang="en-US" sz="5400" b="1" spc="-1" dirty="0">
                <a:solidFill>
                  <a:srgbClr val="000000"/>
                </a:solidFill>
                <a:latin typeface="Times New Roman"/>
              </a:rPr>
              <a:t>eo Feedback while Navigating</a:t>
            </a:r>
            <a:endParaRPr lang="en-US" sz="5400" b="0" strike="noStrike" spc="-1" dirty="0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9006120" y="5776560"/>
            <a:ext cx="81360" cy="14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900" b="0" strike="noStrike" spc="-1">
                <a:solidFill>
                  <a:srgbClr val="878787"/>
                </a:solidFill>
                <a:latin typeface="Times New Roman"/>
                <a:ea typeface="DejaVu Sans"/>
              </a:rPr>
              <a:t>1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139" name="CustomShape 6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62C3A-382B-31A4-EE80-7738A04F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20" y="1107225"/>
            <a:ext cx="6405657" cy="252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DD030-24A6-B4B9-6D78-153A5065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20" y="1640801"/>
            <a:ext cx="8537944" cy="44259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2ACB10-9D89-4EA6-824A-E4BFC73E8DD6}"/>
              </a:ext>
            </a:extLst>
          </p:cNvPr>
          <p:cNvSpPr/>
          <p:nvPr/>
        </p:nvSpPr>
        <p:spPr>
          <a:xfrm>
            <a:off x="2169319" y="1838325"/>
            <a:ext cx="552450" cy="135731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ED93CFF2-CE8B-3C6E-684C-AB6B2303B708}"/>
              </a:ext>
            </a:extLst>
          </p:cNvPr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latin typeface="Arial"/>
              </a:rPr>
              <a:t>Go-to-Goal Behavior</a:t>
            </a:r>
            <a:endParaRPr lang="en-US" sz="20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DACFA-E7D3-4099-12B6-1F3C172E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53" y="1081846"/>
            <a:ext cx="2419688" cy="228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8D518-8A6E-03EF-D067-7A6D6BE95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53" y="1436607"/>
            <a:ext cx="6144482" cy="4553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4FC9D6-3876-C98D-7265-95F1B0EAD98C}"/>
              </a:ext>
            </a:extLst>
          </p:cNvPr>
          <p:cNvSpPr/>
          <p:nvPr/>
        </p:nvSpPr>
        <p:spPr>
          <a:xfrm>
            <a:off x="180757" y="3817088"/>
            <a:ext cx="2721935" cy="2286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246D26FB-66A9-FF8E-F4F3-6574EBFD2DCC}"/>
              </a:ext>
            </a:extLst>
          </p:cNvPr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latin typeface="Arial"/>
              </a:rPr>
              <a:t>Go-to-Goal Behavior</a:t>
            </a:r>
            <a:endParaRPr lang="en-US" sz="2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20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39592B-5CA0-92F7-8769-25A6D452AA3D}"/>
              </a:ext>
            </a:extLst>
          </p:cNvPr>
          <p:cNvGrpSpPr/>
          <p:nvPr/>
        </p:nvGrpSpPr>
        <p:grpSpPr>
          <a:xfrm>
            <a:off x="114300" y="1188720"/>
            <a:ext cx="5576322" cy="842066"/>
            <a:chOff x="114300" y="1188720"/>
            <a:chExt cx="5576322" cy="842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A7F23D-984A-CA55-C0C4-AB8615212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298" y="1230574"/>
              <a:ext cx="5544324" cy="80021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FA6025-5610-7598-6535-86479515D035}"/>
                </a:ext>
              </a:extLst>
            </p:cNvPr>
            <p:cNvSpPr/>
            <p:nvPr/>
          </p:nvSpPr>
          <p:spPr>
            <a:xfrm>
              <a:off x="114300" y="1188720"/>
              <a:ext cx="982980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F42D59-776C-A392-C1F0-B77A41139130}"/>
              </a:ext>
            </a:extLst>
          </p:cNvPr>
          <p:cNvGrpSpPr/>
          <p:nvPr/>
        </p:nvGrpSpPr>
        <p:grpSpPr>
          <a:xfrm>
            <a:off x="286560" y="2345160"/>
            <a:ext cx="5544324" cy="4052577"/>
            <a:chOff x="286560" y="2345160"/>
            <a:chExt cx="5544324" cy="40525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36C55F-4A3A-557F-2C07-CD9E2F31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560" y="2345160"/>
              <a:ext cx="5544324" cy="405257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F66EA0-BDA1-CA77-7107-9615C5344CD6}"/>
                </a:ext>
              </a:extLst>
            </p:cNvPr>
            <p:cNvSpPr/>
            <p:nvPr/>
          </p:nvSpPr>
          <p:spPr>
            <a:xfrm>
              <a:off x="286560" y="2345160"/>
              <a:ext cx="627840" cy="10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A941B1-357A-DFAB-28D2-08BAA102ED63}"/>
                </a:ext>
              </a:extLst>
            </p:cNvPr>
            <p:cNvSpPr/>
            <p:nvPr/>
          </p:nvSpPr>
          <p:spPr>
            <a:xfrm>
              <a:off x="586740" y="4937760"/>
              <a:ext cx="1501140" cy="108204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ustomShape 1">
            <a:extLst>
              <a:ext uri="{FF2B5EF4-FFF2-40B4-BE49-F238E27FC236}">
                <a16:creationId xmlns:a16="http://schemas.microsoft.com/office/drawing/2014/main" id="{4F194372-90C2-D108-E276-4340DBB42966}"/>
              </a:ext>
            </a:extLst>
          </p:cNvPr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latin typeface="Arial"/>
              </a:rPr>
              <a:t>Go-to-Goal Behavior</a:t>
            </a:r>
            <a:endParaRPr lang="en-US" sz="2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401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D4126D-2F93-075B-D045-D18027FEAF7B}"/>
              </a:ext>
            </a:extLst>
          </p:cNvPr>
          <p:cNvGrpSpPr/>
          <p:nvPr/>
        </p:nvGrpSpPr>
        <p:grpSpPr>
          <a:xfrm>
            <a:off x="286561" y="1120140"/>
            <a:ext cx="4864559" cy="4046220"/>
            <a:chOff x="286560" y="1120140"/>
            <a:chExt cx="5632171" cy="48707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0F3E8E-F683-53CF-92E7-D0D693DBE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560" y="1120140"/>
              <a:ext cx="5632171" cy="487074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8969E9-589E-B950-9663-114C5715C04E}"/>
                </a:ext>
              </a:extLst>
            </p:cNvPr>
            <p:cNvSpPr/>
            <p:nvPr/>
          </p:nvSpPr>
          <p:spPr>
            <a:xfrm>
              <a:off x="861060" y="3192780"/>
              <a:ext cx="2609280" cy="70104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EF98B8-DCC5-96EF-4AC6-F9494ADB38DC}"/>
              </a:ext>
            </a:extLst>
          </p:cNvPr>
          <p:cNvGrpSpPr/>
          <p:nvPr/>
        </p:nvGrpSpPr>
        <p:grpSpPr>
          <a:xfrm>
            <a:off x="307598" y="5775839"/>
            <a:ext cx="5600643" cy="430267"/>
            <a:chOff x="307598" y="5775839"/>
            <a:chExt cx="5600643" cy="43026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53835D-ECF2-7FA4-8C7D-01BEA5FE3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598" y="5775839"/>
              <a:ext cx="5600643" cy="43026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21B73A-9B5A-2B37-6F45-763CE149AAF0}"/>
                </a:ext>
              </a:extLst>
            </p:cNvPr>
            <p:cNvSpPr/>
            <p:nvPr/>
          </p:nvSpPr>
          <p:spPr>
            <a:xfrm>
              <a:off x="315218" y="5791079"/>
              <a:ext cx="706421" cy="2720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64358A1-C35C-4F71-51A1-716EF2ADE204}"/>
              </a:ext>
            </a:extLst>
          </p:cNvPr>
          <p:cNvSpPr txBox="1"/>
          <p:nvPr/>
        </p:nvSpPr>
        <p:spPr>
          <a:xfrm>
            <a:off x="286560" y="5399380"/>
            <a:ext cx="5832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Open a new terminal, go to the ‘scripts’ folder and execute the command</a:t>
            </a:r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3F3A0020-2CC6-21AA-3E7E-3A57A5996FE0}"/>
              </a:ext>
            </a:extLst>
          </p:cNvPr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latin typeface="Arial"/>
              </a:rPr>
              <a:t>Go-to-Goal Behavior</a:t>
            </a:r>
            <a:endParaRPr lang="en-US" sz="2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0206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02815D-DA34-B198-8001-20483D85C77B}"/>
              </a:ext>
            </a:extLst>
          </p:cNvPr>
          <p:cNvGrpSpPr/>
          <p:nvPr/>
        </p:nvGrpSpPr>
        <p:grpSpPr>
          <a:xfrm>
            <a:off x="5059679" y="1176020"/>
            <a:ext cx="3858719" cy="3903352"/>
            <a:chOff x="5059679" y="1176020"/>
            <a:chExt cx="3858719" cy="39033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BC554B-4BCB-3FF7-5124-2F2973A2E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679" y="1176020"/>
              <a:ext cx="3858719" cy="390335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7FFDE8-EC96-8A9B-B9F3-0D8780727C83}"/>
                </a:ext>
              </a:extLst>
            </p:cNvPr>
            <p:cNvSpPr/>
            <p:nvPr/>
          </p:nvSpPr>
          <p:spPr>
            <a:xfrm>
              <a:off x="7486650" y="3968750"/>
              <a:ext cx="393700" cy="30672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2FBF45-2226-B9F9-E85F-6087FF1B3D0B}"/>
              </a:ext>
            </a:extLst>
          </p:cNvPr>
          <p:cNvGrpSpPr/>
          <p:nvPr/>
        </p:nvGrpSpPr>
        <p:grpSpPr>
          <a:xfrm>
            <a:off x="225601" y="1102913"/>
            <a:ext cx="4834079" cy="4505407"/>
            <a:chOff x="225601" y="1102913"/>
            <a:chExt cx="4834079" cy="45054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5DD72DC-6286-D0F2-1662-73D9D3A1F141}"/>
                </a:ext>
              </a:extLst>
            </p:cNvPr>
            <p:cNvGrpSpPr/>
            <p:nvPr/>
          </p:nvGrpSpPr>
          <p:grpSpPr>
            <a:xfrm>
              <a:off x="225601" y="1102913"/>
              <a:ext cx="4834079" cy="4505407"/>
              <a:chOff x="225601" y="1102913"/>
              <a:chExt cx="4994100" cy="462590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6801BC7-5A64-F0FF-0A99-91F053548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601" y="1102913"/>
                <a:ext cx="4994100" cy="4625902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7E4860-E0E3-DB29-7BC6-31B2A410522C}"/>
                  </a:ext>
                </a:extLst>
              </p:cNvPr>
              <p:cNvSpPr/>
              <p:nvPr/>
            </p:nvSpPr>
            <p:spPr>
              <a:xfrm>
                <a:off x="225601" y="5434013"/>
                <a:ext cx="664987" cy="2948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27CD32-28A7-B5A4-12E2-4C2FFEDA4CB5}"/>
                  </a:ext>
                </a:extLst>
              </p:cNvPr>
              <p:cNvSpPr/>
              <p:nvPr/>
            </p:nvSpPr>
            <p:spPr>
              <a:xfrm>
                <a:off x="2790825" y="5167313"/>
                <a:ext cx="700088" cy="2000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D9C96D-54F9-9235-41F7-3D07E524B196}"/>
                  </a:ext>
                </a:extLst>
              </p:cNvPr>
              <p:cNvSpPr/>
              <p:nvPr/>
            </p:nvSpPr>
            <p:spPr>
              <a:xfrm>
                <a:off x="225601" y="1102913"/>
                <a:ext cx="664987" cy="121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7ADBDB-20B2-1391-B2F4-54B71B7BBB61}"/>
                </a:ext>
              </a:extLst>
            </p:cNvPr>
            <p:cNvSpPr/>
            <p:nvPr/>
          </p:nvSpPr>
          <p:spPr>
            <a:xfrm>
              <a:off x="417830" y="3662030"/>
              <a:ext cx="985520" cy="127827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ustomShape 1">
            <a:extLst>
              <a:ext uri="{FF2B5EF4-FFF2-40B4-BE49-F238E27FC236}">
                <a16:creationId xmlns:a16="http://schemas.microsoft.com/office/drawing/2014/main" id="{D4D52028-4DD4-6E56-0AF5-EF08A3D4BE77}"/>
              </a:ext>
            </a:extLst>
          </p:cNvPr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latin typeface="Arial"/>
              </a:rPr>
              <a:t>Go-to-Goal Behavior</a:t>
            </a:r>
            <a:endParaRPr lang="en-US" sz="2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74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latin typeface="Arial"/>
              </a:rPr>
              <a:t>Creating a New Simulation World</a:t>
            </a:r>
          </a:p>
        </p:txBody>
      </p:sp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9CBA2-6F27-0606-A66B-1E5169EDA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5" y="1573619"/>
            <a:ext cx="7085202" cy="415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2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5"/>
          <p:cNvSpPr/>
          <p:nvPr/>
        </p:nvSpPr>
        <p:spPr>
          <a:xfrm>
            <a:off x="515520" y="6510600"/>
            <a:ext cx="2907360" cy="2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2600">
              <a:lnSpc>
                <a:spcPts val="1624"/>
              </a:lnSpc>
            </a:pP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School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of Global</a:t>
            </a:r>
            <a:r>
              <a:rPr lang="en-US" sz="1400" b="1" strike="noStrike" spc="-21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Convergence</a:t>
            </a:r>
            <a:r>
              <a:rPr lang="en-US" sz="1400" b="1" strike="noStrike" spc="7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404040"/>
                </a:solidFill>
                <a:latin typeface="Times New Roman"/>
                <a:ea typeface="DejaVu Sans"/>
              </a:rPr>
              <a:t>Studies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76186B5-307D-511E-E189-247D88B04291}"/>
              </a:ext>
            </a:extLst>
          </p:cNvPr>
          <p:cNvSpPr/>
          <p:nvPr/>
        </p:nvSpPr>
        <p:spPr>
          <a:xfrm>
            <a:off x="286560" y="609480"/>
            <a:ext cx="7256160" cy="3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latin typeface="Arial"/>
              </a:rPr>
              <a:t>Slam and Save the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4C8C2-05B0-3006-B351-A77D508F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60" y="1425133"/>
            <a:ext cx="5476287" cy="2896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8F2B2-5AD2-589F-E7EB-1A1EADCC2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60" y="1083539"/>
            <a:ext cx="5144218" cy="247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DFDA12-EC59-0BB0-89CF-0AD5006C492D}"/>
              </a:ext>
            </a:extLst>
          </p:cNvPr>
          <p:cNvSpPr txBox="1"/>
          <p:nvPr/>
        </p:nvSpPr>
        <p:spPr>
          <a:xfrm>
            <a:off x="286560" y="44154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Open a new terminal and save the map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64E880-4705-505C-419B-227138FBFD48}"/>
              </a:ext>
            </a:extLst>
          </p:cNvPr>
          <p:cNvGrpSpPr/>
          <p:nvPr/>
        </p:nvGrpSpPr>
        <p:grpSpPr>
          <a:xfrm>
            <a:off x="286560" y="4692790"/>
            <a:ext cx="7164966" cy="1612015"/>
            <a:chOff x="286560" y="4692790"/>
            <a:chExt cx="7164966" cy="16120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C67877-BCB0-760D-5263-439A248F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560" y="4723270"/>
              <a:ext cx="7164966" cy="158153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FC55FE-ED38-5283-183D-76514B7FFDEB}"/>
                </a:ext>
              </a:extLst>
            </p:cNvPr>
            <p:cNvSpPr/>
            <p:nvPr/>
          </p:nvSpPr>
          <p:spPr>
            <a:xfrm>
              <a:off x="286560" y="4692790"/>
              <a:ext cx="856440" cy="2057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D75EAB-6021-9607-E8EF-5721378C1336}"/>
                </a:ext>
              </a:extLst>
            </p:cNvPr>
            <p:cNvSpPr/>
            <p:nvPr/>
          </p:nvSpPr>
          <p:spPr>
            <a:xfrm>
              <a:off x="4952127" y="4692790"/>
              <a:ext cx="856440" cy="2057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F649A7-A53B-0030-B69C-1B8075C57FC5}"/>
                </a:ext>
              </a:extLst>
            </p:cNvPr>
            <p:cNvSpPr/>
            <p:nvPr/>
          </p:nvSpPr>
          <p:spPr>
            <a:xfrm>
              <a:off x="6839760" y="5308242"/>
              <a:ext cx="611766" cy="2057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C7BCC0-631E-0105-8C37-629B41550A29}"/>
                </a:ext>
              </a:extLst>
            </p:cNvPr>
            <p:cNvSpPr/>
            <p:nvPr/>
          </p:nvSpPr>
          <p:spPr>
            <a:xfrm>
              <a:off x="6839760" y="5616019"/>
              <a:ext cx="611766" cy="2057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CC9289-7D06-9580-A63A-510C1D548170}"/>
                </a:ext>
              </a:extLst>
            </p:cNvPr>
            <p:cNvSpPr/>
            <p:nvPr/>
          </p:nvSpPr>
          <p:spPr>
            <a:xfrm>
              <a:off x="286560" y="5474862"/>
              <a:ext cx="338280" cy="2057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705990-B808-DD62-8FA1-66E629B0184C}"/>
                </a:ext>
              </a:extLst>
            </p:cNvPr>
            <p:cNvSpPr/>
            <p:nvPr/>
          </p:nvSpPr>
          <p:spPr>
            <a:xfrm>
              <a:off x="286560" y="5821814"/>
              <a:ext cx="338280" cy="2057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081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</TotalTime>
  <Words>467</Words>
  <Application>Microsoft Office PowerPoint</Application>
  <PresentationFormat>On-screen Show (4:3)</PresentationFormat>
  <Paragraphs>73</Paragraphs>
  <Slides>14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subject/>
  <dc:creator>Windows XP</dc:creator>
  <dc:description/>
  <cp:lastModifiedBy>Shokhbozbek KHALIMJONOV</cp:lastModifiedBy>
  <cp:revision>18</cp:revision>
  <dcterms:created xsi:type="dcterms:W3CDTF">2022-07-04T16:03:33Z</dcterms:created>
  <dcterms:modified xsi:type="dcterms:W3CDTF">2022-09-19T14:01:53Z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ed">
    <vt:filetime>2022-03-23T00:00:00Z</vt:filetime>
  </property>
  <property fmtid="{D5CDD505-2E9C-101B-9397-08002B2CF9AE}" pid="4" name="Creator">
    <vt:lpwstr>Acrobat PDFMaker 22 for PowerPoint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astSaved">
    <vt:filetime>2022-07-04T00:00:00Z</vt:filetime>
  </property>
  <property fmtid="{D5CDD505-2E9C-101B-9397-08002B2CF9AE}" pid="8" name="LinksUpToDate">
    <vt:bool>false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On-screen Show (4:3)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10</vt:i4>
  </property>
</Properties>
</file>